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6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85B49FD-F024-4467-9A07-70D59E8784DA}" type="datetimeFigureOut">
              <a:rPr lang="en-US" smtClean="0"/>
              <a:t>1/16/2019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E5787E8-B8AB-4A51-A717-E6A539BAAF0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85B49FD-F024-4467-9A07-70D59E8784DA}" type="datetimeFigureOut">
              <a:rPr lang="en-US" smtClean="0"/>
              <a:t>1/16/2019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E5787E8-B8AB-4A51-A717-E6A539BAAF0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85B49FD-F024-4467-9A07-70D59E8784DA}" type="datetimeFigureOut">
              <a:rPr lang="en-US" smtClean="0"/>
              <a:t>1/16/2019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E5787E8-B8AB-4A51-A717-E6A539BAAF0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85B49FD-F024-4467-9A07-70D59E8784DA}" type="datetimeFigureOut">
              <a:rPr lang="en-US" smtClean="0"/>
              <a:t>1/16/2019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E5787E8-B8AB-4A51-A717-E6A539BAAF01}"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85B49FD-F024-4467-9A07-70D59E8784DA}" type="datetimeFigureOut">
              <a:rPr lang="en-US" smtClean="0"/>
              <a:t>1/16/2019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E5787E8-B8AB-4A51-A717-E6A539BAAF01}"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85B49FD-F024-4467-9A07-70D59E8784DA}" type="datetimeFigureOut">
              <a:rPr lang="en-US" smtClean="0"/>
              <a:t>1/16/2019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E5787E8-B8AB-4A51-A717-E6A539BAAF01}"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85B49FD-F024-4467-9A07-70D59E8784DA}" type="datetimeFigureOut">
              <a:rPr lang="en-US" smtClean="0"/>
              <a:t>1/16/2019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E5787E8-B8AB-4A51-A717-E6A539BAAF0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85B49FD-F024-4467-9A07-70D59E8784DA}" type="datetimeFigureOut">
              <a:rPr lang="en-US" smtClean="0"/>
              <a:t>1/16/2019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E5787E8-B8AB-4A51-A717-E6A539BAAF01}"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85B49FD-F024-4467-9A07-70D59E8784DA}" type="datetimeFigureOut">
              <a:rPr lang="en-US" smtClean="0"/>
              <a:t>1/16/2019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E5787E8-B8AB-4A51-A717-E6A539BAAF0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85B49FD-F024-4467-9A07-70D59E8784DA}" type="datetimeFigureOut">
              <a:rPr lang="en-US" smtClean="0"/>
              <a:t>1/16/2019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E5787E8-B8AB-4A51-A717-E6A539BAAF0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85B49FD-F024-4467-9A07-70D59E8784DA}" type="datetimeFigureOut">
              <a:rPr lang="en-US" smtClean="0"/>
              <a:t>1/16/2019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E5787E8-B8AB-4A51-A717-E6A539BAAF01}"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85B49FD-F024-4467-9A07-70D59E8784DA}" type="datetimeFigureOut">
              <a:rPr lang="en-US" smtClean="0"/>
              <a:t>1/16/2019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E5787E8-B8AB-4A51-A717-E6A539BAAF0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TIME MANAGEMENT</a:t>
            </a:r>
            <a:endParaRPr lang="en-US" dirty="0"/>
          </a:p>
        </p:txBody>
      </p:sp>
      <p:sp>
        <p:nvSpPr>
          <p:cNvPr id="3" name="Subtitle 2"/>
          <p:cNvSpPr>
            <a:spLocks noGrp="1"/>
          </p:cNvSpPr>
          <p:nvPr>
            <p:ph type="subTitle" idx="1"/>
          </p:nvPr>
        </p:nvSpPr>
        <p:spPr/>
        <p:txBody>
          <a:bodyPr/>
          <a:lstStyle/>
          <a:p>
            <a:pPr algn="ct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5334000"/>
          </a:xfrm>
        </p:spPr>
        <p:txBody>
          <a:bodyPr>
            <a:normAutofit lnSpcReduction="10000"/>
          </a:bodyPr>
          <a:lstStyle/>
          <a:p>
            <a:pPr fontAlgn="base">
              <a:lnSpc>
                <a:spcPct val="150000"/>
              </a:lnSpc>
            </a:pPr>
            <a:r>
              <a:rPr lang="en-US" dirty="0" smtClean="0"/>
              <a:t>“</a:t>
            </a:r>
            <a:r>
              <a:rPr lang="en-US" b="1" dirty="0" smtClean="0"/>
              <a:t>Time management</a:t>
            </a:r>
            <a:r>
              <a:rPr lang="en-US" dirty="0" smtClean="0"/>
              <a:t>” is the process of organizing and planning how to divide your time between specific activities. Good time management enables you to work smarter – not harder – so that you get more done in less time, even when time is tight and pressures are high. Failing to manage your time damages your effectiveness and causes stress.</a:t>
            </a:r>
          </a:p>
          <a:p>
            <a:endParaRPr lang="en-US" dirty="0"/>
          </a:p>
        </p:txBody>
      </p:sp>
      <p:sp>
        <p:nvSpPr>
          <p:cNvPr id="3" name="Title 2"/>
          <p:cNvSpPr>
            <a:spLocks noGrp="1"/>
          </p:cNvSpPr>
          <p:nvPr>
            <p:ph type="title"/>
          </p:nvPr>
        </p:nvSpPr>
        <p:spPr>
          <a:xfrm>
            <a:off x="457200" y="274638"/>
            <a:ext cx="8229600" cy="182562"/>
          </a:xfrm>
        </p:spPr>
        <p:txBody>
          <a:bodyPr>
            <a:normAutofit fontScale="90000"/>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150000"/>
              </a:lnSpc>
            </a:pPr>
            <a:r>
              <a:rPr lang="en-US" dirty="0" smtClean="0"/>
              <a:t>It seems that there is never enough time in the day. But, since we all get the same 24 hours, why is it that some people achieve so much more with their time than others</a:t>
            </a:r>
            <a:r>
              <a:rPr lang="en-US" dirty="0" smtClean="0"/>
              <a:t>?</a:t>
            </a:r>
          </a:p>
          <a:p>
            <a:endParaRPr lang="en-US" dirty="0" smtClean="0"/>
          </a:p>
          <a:p>
            <a:pPr>
              <a:buNone/>
            </a:pPr>
            <a:endParaRPr lang="en-US" dirty="0" smtClean="0"/>
          </a:p>
          <a:p>
            <a:endParaRPr lang="en-US" dirty="0" smtClean="0"/>
          </a:p>
          <a:p>
            <a:r>
              <a:rPr lang="en-US" dirty="0" smtClean="0">
                <a:solidFill>
                  <a:srgbClr val="92D050"/>
                </a:solidFill>
              </a:rPr>
              <a:t> </a:t>
            </a:r>
            <a:r>
              <a:rPr lang="en-US" dirty="0" smtClean="0">
                <a:solidFill>
                  <a:srgbClr val="92D050"/>
                </a:solidFill>
              </a:rPr>
              <a:t>The answer lies in good time management</a:t>
            </a:r>
            <a:r>
              <a:rPr lang="en-US" dirty="0" smtClean="0"/>
              <a:t>.</a:t>
            </a:r>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334000"/>
          </a:xfrm>
        </p:spPr>
        <p:txBody>
          <a:bodyPr>
            <a:normAutofit fontScale="92500"/>
          </a:bodyPr>
          <a:lstStyle/>
          <a:p>
            <a:pPr fontAlgn="base">
              <a:lnSpc>
                <a:spcPct val="150000"/>
              </a:lnSpc>
            </a:pPr>
            <a:r>
              <a:rPr lang="en-US" dirty="0" smtClean="0"/>
              <a:t>Good time management requires an important shift in focus from activities to results: </a:t>
            </a:r>
            <a:r>
              <a:rPr lang="en-US" b="1" dirty="0" smtClean="0"/>
              <a:t>being busy isn’t the same as being effective</a:t>
            </a:r>
            <a:r>
              <a:rPr lang="en-US" dirty="0" smtClean="0"/>
              <a:t>. </a:t>
            </a:r>
          </a:p>
          <a:p>
            <a:pPr fontAlgn="base">
              <a:lnSpc>
                <a:spcPct val="150000"/>
              </a:lnSpc>
            </a:pPr>
            <a:r>
              <a:rPr lang="en-US" dirty="0" smtClean="0"/>
              <a:t>Spending your day in a frenzy of activity often achieves less, because you’re dividing your attention between so many different tasks. Good time management lets you work smarter – not harder – so you get more done in less time.</a:t>
            </a:r>
          </a:p>
          <a:p>
            <a:endParaRPr lang="en-US" dirty="0"/>
          </a:p>
        </p:txBody>
      </p:sp>
      <p:sp>
        <p:nvSpPr>
          <p:cNvPr id="3" name="Title 2"/>
          <p:cNvSpPr>
            <a:spLocks noGrp="1"/>
          </p:cNvSpPr>
          <p:nvPr>
            <p:ph type="title"/>
          </p:nvPr>
        </p:nvSpPr>
        <p:spPr>
          <a:xfrm>
            <a:off x="457200" y="274638"/>
            <a:ext cx="8229600" cy="334962"/>
          </a:xfrm>
        </p:spPr>
        <p:txBody>
          <a:bodyPr>
            <a:normAutofit fontScale="90000"/>
          </a:bodyPr>
          <a:lstStyle/>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09800"/>
            <a:ext cx="8229600" cy="3797491"/>
          </a:xfrm>
        </p:spPr>
        <p:txBody>
          <a:bodyPr/>
          <a:lstStyle/>
          <a:p>
            <a:pPr fontAlgn="base"/>
            <a:r>
              <a:rPr lang="en-US" dirty="0" smtClean="0"/>
              <a:t>Greater productivity and efficiency.</a:t>
            </a:r>
          </a:p>
          <a:p>
            <a:pPr fontAlgn="base"/>
            <a:r>
              <a:rPr lang="en-US" dirty="0" smtClean="0"/>
              <a:t>A better professional reputation.</a:t>
            </a:r>
          </a:p>
          <a:p>
            <a:pPr fontAlgn="base"/>
            <a:r>
              <a:rPr lang="en-US" dirty="0" smtClean="0"/>
              <a:t>Less stress.</a:t>
            </a:r>
          </a:p>
          <a:p>
            <a:pPr fontAlgn="base"/>
            <a:r>
              <a:rPr lang="en-US" dirty="0" smtClean="0"/>
              <a:t>Increased opportunities for advancement.</a:t>
            </a:r>
          </a:p>
          <a:p>
            <a:pPr fontAlgn="base"/>
            <a:r>
              <a:rPr lang="en-US" dirty="0" smtClean="0"/>
              <a:t>Greater opportunities to achieve important life and career goals.</a:t>
            </a:r>
          </a:p>
          <a:p>
            <a:endParaRPr lang="en-US" dirty="0"/>
          </a:p>
        </p:txBody>
      </p:sp>
      <p:sp>
        <p:nvSpPr>
          <p:cNvPr id="3" name="Title 2"/>
          <p:cNvSpPr>
            <a:spLocks noGrp="1"/>
          </p:cNvSpPr>
          <p:nvPr>
            <p:ph type="title"/>
          </p:nvPr>
        </p:nvSpPr>
        <p:spPr>
          <a:xfrm>
            <a:off x="457200" y="274638"/>
            <a:ext cx="8229600" cy="1782762"/>
          </a:xfrm>
        </p:spPr>
        <p:txBody>
          <a:bodyPr>
            <a:noAutofit/>
          </a:bodyPr>
          <a:lstStyle/>
          <a:p>
            <a:pPr>
              <a:lnSpc>
                <a:spcPct val="150000"/>
              </a:lnSpc>
            </a:pPr>
            <a:r>
              <a:rPr lang="en-US" sz="2400" b="0" dirty="0" smtClean="0"/>
              <a:t>“Time management” refers to the way that you organize and plan how long you spend on specific activities.</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45719"/>
          </a:xfrm>
        </p:spPr>
        <p:txBody>
          <a:bodyPr>
            <a:normAutofit fontScale="90000"/>
          </a:bodyPr>
          <a:lstStyle/>
          <a:p>
            <a:endParaRPr lang="en-US" dirty="0"/>
          </a:p>
        </p:txBody>
      </p:sp>
      <p:pic>
        <p:nvPicPr>
          <p:cNvPr id="1026" name="Picture 2"/>
          <p:cNvPicPr>
            <a:picLocks noGrp="1" noChangeAspect="1" noChangeArrowheads="1"/>
          </p:cNvPicPr>
          <p:nvPr>
            <p:ph idx="1"/>
          </p:nvPr>
        </p:nvPicPr>
        <p:blipFill>
          <a:blip r:embed="rId2"/>
          <a:srcRect/>
          <a:stretch>
            <a:fillRect/>
          </a:stretch>
        </p:blipFill>
        <p:spPr bwMode="auto">
          <a:xfrm>
            <a:off x="0" y="228600"/>
            <a:ext cx="9144000" cy="5638800"/>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838200" y="762000"/>
          <a:ext cx="8004518" cy="5289453"/>
        </p:xfrm>
        <a:graphic>
          <a:graphicData uri="http://schemas.openxmlformats.org/drawingml/2006/table">
            <a:tbl>
              <a:tblPr/>
              <a:tblGrid>
                <a:gridCol w="4002259"/>
                <a:gridCol w="4002259"/>
              </a:tblGrid>
              <a:tr h="5289453">
                <a:tc>
                  <a:txBody>
                    <a:bodyPr/>
                    <a:lstStyle/>
                    <a:p>
                      <a:pPr algn="ctr"/>
                      <a:endParaRPr kumimoji="0" lang="en-US" sz="2800" b="1" kern="1200" baseline="0" dirty="0" smtClean="0">
                        <a:solidFill>
                          <a:schemeClr val="tx1"/>
                        </a:solidFill>
                        <a:latin typeface="+mn-lt"/>
                        <a:ea typeface="+mn-ea"/>
                        <a:cs typeface="+mn-cs"/>
                      </a:endParaRPr>
                    </a:p>
                    <a:p>
                      <a:pPr algn="ctr"/>
                      <a:endParaRPr kumimoji="0" lang="en-US" sz="2800" b="1" kern="1200" baseline="0" dirty="0" smtClean="0">
                        <a:solidFill>
                          <a:schemeClr val="tx1"/>
                        </a:solidFill>
                        <a:latin typeface="+mn-lt"/>
                        <a:ea typeface="+mn-ea"/>
                        <a:cs typeface="+mn-cs"/>
                      </a:endParaRPr>
                    </a:p>
                    <a:p>
                      <a:pPr algn="ctr"/>
                      <a:r>
                        <a:rPr kumimoji="0" lang="en-US" sz="2800" b="1" kern="1200" baseline="0" dirty="0" smtClean="0">
                          <a:solidFill>
                            <a:schemeClr val="tx1"/>
                          </a:solidFill>
                          <a:latin typeface="+mn-lt"/>
                          <a:ea typeface="+mn-ea"/>
                          <a:cs typeface="+mn-cs"/>
                        </a:rPr>
                        <a:t>Priority 1: Urgent and important </a:t>
                      </a:r>
                    </a:p>
                    <a:p>
                      <a:pPr algn="ctr"/>
                      <a:r>
                        <a:rPr kumimoji="0" lang="en-US" sz="2800" b="1" kern="1200" baseline="0" dirty="0" smtClean="0">
                          <a:solidFill>
                            <a:schemeClr val="tx1"/>
                          </a:solidFill>
                          <a:latin typeface="+mn-lt"/>
                          <a:ea typeface="+mn-ea"/>
                          <a:cs typeface="+mn-cs"/>
                        </a:rPr>
                        <a:t>(</a:t>
                      </a:r>
                      <a:r>
                        <a:rPr kumimoji="0" lang="en-US" sz="2800" b="1" kern="1200" baseline="0" dirty="0" smtClean="0">
                          <a:solidFill>
                            <a:srgbClr val="FF0000"/>
                          </a:solidFill>
                          <a:latin typeface="+mn-lt"/>
                          <a:ea typeface="+mn-ea"/>
                          <a:cs typeface="+mn-cs"/>
                        </a:rPr>
                        <a:t>U and I)</a:t>
                      </a:r>
                    </a:p>
                    <a:p>
                      <a:pPr algn="ctr"/>
                      <a:endParaRPr kumimoji="0" lang="en-US" sz="2800" b="1" kern="1200" baseline="0" dirty="0" smtClean="0">
                        <a:solidFill>
                          <a:srgbClr val="FF0000"/>
                        </a:solidFill>
                        <a:latin typeface="+mn-lt"/>
                        <a:ea typeface="+mn-ea"/>
                        <a:cs typeface="+mn-cs"/>
                      </a:endParaRPr>
                    </a:p>
                    <a:p>
                      <a:pPr algn="ctr"/>
                      <a:endParaRPr kumimoji="0" lang="en-US" sz="2800" b="1" kern="1200" baseline="0" dirty="0" smtClean="0">
                        <a:solidFill>
                          <a:srgbClr val="FF0000"/>
                        </a:solidFill>
                        <a:latin typeface="+mn-lt"/>
                        <a:ea typeface="+mn-ea"/>
                        <a:cs typeface="+mn-cs"/>
                      </a:endParaRPr>
                    </a:p>
                    <a:p>
                      <a:pPr algn="ctr"/>
                      <a:r>
                        <a:rPr kumimoji="0" lang="en-US" sz="2800" b="1" kern="1200" baseline="0" dirty="0" smtClean="0">
                          <a:solidFill>
                            <a:schemeClr val="tx1"/>
                          </a:solidFill>
                          <a:latin typeface="+mn-lt"/>
                          <a:ea typeface="+mn-ea"/>
                          <a:cs typeface="+mn-cs"/>
                        </a:rPr>
                        <a:t>Priority 3: Urgent but not important </a:t>
                      </a:r>
                    </a:p>
                    <a:p>
                      <a:pPr algn="ctr"/>
                      <a:r>
                        <a:rPr kumimoji="0" lang="en-US" sz="2800" b="1" kern="1200" baseline="0" dirty="0" smtClean="0">
                          <a:solidFill>
                            <a:srgbClr val="FF0000"/>
                          </a:solidFill>
                          <a:latin typeface="+mn-lt"/>
                          <a:ea typeface="+mn-ea"/>
                          <a:cs typeface="+mn-cs"/>
                        </a:rPr>
                        <a:t>(U not I)</a:t>
                      </a:r>
                    </a:p>
                    <a:p>
                      <a:pPr algn="ctr"/>
                      <a:endParaRPr kumimoji="0" lang="en-US" sz="2800" b="1" kern="1200" baseline="0" dirty="0" smtClean="0">
                        <a:solidFill>
                          <a:srgbClr val="FF0000"/>
                        </a:solidFill>
                        <a:latin typeface="+mn-lt"/>
                        <a:ea typeface="+mn-ea"/>
                        <a:cs typeface="+mn-cs"/>
                      </a:endParaRPr>
                    </a:p>
                    <a:p>
                      <a:pPr algn="ctr"/>
                      <a:r>
                        <a:rPr kumimoji="0" lang="en-US" sz="2800" b="1" kern="1200" baseline="0" dirty="0" smtClean="0">
                          <a:solidFill>
                            <a:schemeClr val="bg2">
                              <a:lumMod val="50000"/>
                            </a:schemeClr>
                          </a:solidFill>
                          <a:latin typeface="+mn-lt"/>
                          <a:ea typeface="+mn-ea"/>
                          <a:cs typeface="+mn-cs"/>
                        </a:rPr>
                        <a:t>(Delegate)</a:t>
                      </a:r>
                      <a:endParaRPr lang="en-US" sz="2800" dirty="0">
                        <a:solidFill>
                          <a:schemeClr val="bg2">
                            <a:lumMod val="5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800" dirty="0" smtClean="0"/>
                    </a:p>
                    <a:p>
                      <a:endParaRPr lang="en-US" sz="2800" dirty="0" smtClean="0"/>
                    </a:p>
                    <a:p>
                      <a:r>
                        <a:rPr kumimoji="0" lang="en-US" sz="2800" b="1" kern="1200" baseline="0" dirty="0" smtClean="0">
                          <a:solidFill>
                            <a:schemeClr val="tx1"/>
                          </a:solidFill>
                          <a:latin typeface="+mn-lt"/>
                          <a:ea typeface="+mn-ea"/>
                          <a:cs typeface="+mn-cs"/>
                        </a:rPr>
                        <a:t>Priority 2: Important but not urgent </a:t>
                      </a:r>
                    </a:p>
                    <a:p>
                      <a:r>
                        <a:rPr kumimoji="0" lang="en-US" sz="2800" b="1" kern="1200" baseline="0" dirty="0" smtClean="0">
                          <a:solidFill>
                            <a:srgbClr val="FF0000"/>
                          </a:solidFill>
                          <a:latin typeface="+mn-lt"/>
                          <a:ea typeface="+mn-ea"/>
                          <a:cs typeface="+mn-cs"/>
                        </a:rPr>
                        <a:t>          (I not U)</a:t>
                      </a:r>
                    </a:p>
                    <a:p>
                      <a:endParaRPr kumimoji="0" lang="en-US" sz="2800" b="1" kern="1200" baseline="0" dirty="0" smtClean="0">
                        <a:solidFill>
                          <a:srgbClr val="FF0000"/>
                        </a:solidFill>
                        <a:latin typeface="+mn-lt"/>
                        <a:ea typeface="+mn-ea"/>
                        <a:cs typeface="+mn-cs"/>
                      </a:endParaRPr>
                    </a:p>
                    <a:p>
                      <a:endParaRPr lang="en-US" sz="2800" dirty="0" smtClean="0">
                        <a:solidFill>
                          <a:srgbClr val="FF0000"/>
                        </a:solidFill>
                      </a:endParaRPr>
                    </a:p>
                    <a:p>
                      <a:r>
                        <a:rPr kumimoji="0" lang="en-US" sz="2400" b="1" kern="1200" baseline="0" dirty="0" smtClean="0">
                          <a:solidFill>
                            <a:schemeClr val="tx1"/>
                          </a:solidFill>
                          <a:latin typeface="+mn-lt"/>
                          <a:ea typeface="+mn-ea"/>
                          <a:cs typeface="+mn-cs"/>
                        </a:rPr>
                        <a:t>Priority 4: Neither urgent nor important </a:t>
                      </a:r>
                    </a:p>
                    <a:p>
                      <a:r>
                        <a:rPr kumimoji="0" lang="en-US" sz="2400" b="1" kern="1200" baseline="0" dirty="0" smtClean="0">
                          <a:solidFill>
                            <a:schemeClr val="tx1"/>
                          </a:solidFill>
                          <a:latin typeface="+mn-lt"/>
                          <a:ea typeface="+mn-ea"/>
                          <a:cs typeface="+mn-cs"/>
                        </a:rPr>
                        <a:t>     </a:t>
                      </a:r>
                      <a:r>
                        <a:rPr kumimoji="0" lang="en-US" sz="2400" b="1" kern="1200" baseline="0" dirty="0" smtClean="0">
                          <a:solidFill>
                            <a:srgbClr val="FF0000"/>
                          </a:solidFill>
                          <a:latin typeface="+mn-lt"/>
                          <a:ea typeface="+mn-ea"/>
                          <a:cs typeface="+mn-cs"/>
                        </a:rPr>
                        <a:t>(neither U nor I)</a:t>
                      </a:r>
                    </a:p>
                    <a:p>
                      <a:endParaRPr kumimoji="0" lang="en-US" sz="2400" b="1" kern="1200" baseline="0" dirty="0" smtClean="0">
                        <a:solidFill>
                          <a:srgbClr val="FF0000"/>
                        </a:solidFill>
                        <a:latin typeface="+mn-lt"/>
                        <a:ea typeface="+mn-ea"/>
                        <a:cs typeface="+mn-cs"/>
                      </a:endParaRPr>
                    </a:p>
                    <a:p>
                      <a:endParaRPr kumimoji="0" lang="en-US" sz="2400" b="1" kern="1200" baseline="0" dirty="0" smtClean="0">
                        <a:solidFill>
                          <a:srgbClr val="FF0000"/>
                        </a:solidFill>
                        <a:latin typeface="+mn-lt"/>
                        <a:ea typeface="+mn-ea"/>
                        <a:cs typeface="+mn-cs"/>
                      </a:endParaRPr>
                    </a:p>
                    <a:p>
                      <a:r>
                        <a:rPr kumimoji="0" lang="en-US" sz="2400" b="1" kern="1200" baseline="0" dirty="0" smtClean="0">
                          <a:solidFill>
                            <a:srgbClr val="FF0000"/>
                          </a:solidFill>
                          <a:latin typeface="+mn-lt"/>
                          <a:ea typeface="+mn-ea"/>
                          <a:cs typeface="+mn-cs"/>
                        </a:rPr>
                        <a:t>      </a:t>
                      </a:r>
                      <a:r>
                        <a:rPr kumimoji="0" lang="en-US" sz="2400" b="1" kern="1200" baseline="0" dirty="0" smtClean="0">
                          <a:solidFill>
                            <a:schemeClr val="bg2">
                              <a:lumMod val="50000"/>
                            </a:schemeClr>
                          </a:solidFill>
                          <a:latin typeface="+mn-lt"/>
                          <a:ea typeface="+mn-ea"/>
                          <a:cs typeface="+mn-cs"/>
                        </a:rPr>
                        <a:t> (Delegate)</a:t>
                      </a:r>
                      <a:endParaRPr lang="en-US" sz="2400" dirty="0">
                        <a:solidFill>
                          <a:schemeClr val="bg2">
                            <a:lumMod val="5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Title 2"/>
          <p:cNvSpPr>
            <a:spLocks noGrp="1"/>
          </p:cNvSpPr>
          <p:nvPr>
            <p:ph type="title"/>
          </p:nvPr>
        </p:nvSpPr>
        <p:spPr>
          <a:xfrm>
            <a:off x="457200" y="274638"/>
            <a:ext cx="8229600" cy="45719"/>
          </a:xfrm>
        </p:spPr>
        <p:txBody>
          <a:bodyPr>
            <a:normAutofit fontScale="90000"/>
          </a:bodyPr>
          <a:lstStyle/>
          <a:p>
            <a:endParaRPr lang="en-US" dirty="0"/>
          </a:p>
        </p:txBody>
      </p:sp>
      <p:cxnSp>
        <p:nvCxnSpPr>
          <p:cNvPr id="11" name="Straight Connector 10"/>
          <p:cNvCxnSpPr/>
          <p:nvPr/>
        </p:nvCxnSpPr>
        <p:spPr>
          <a:xfrm>
            <a:off x="762000" y="3200400"/>
            <a:ext cx="80772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838200"/>
          <a:ext cx="8004518" cy="7162800"/>
        </p:xfrm>
        <a:graphic>
          <a:graphicData uri="http://schemas.openxmlformats.org/drawingml/2006/table">
            <a:tbl>
              <a:tblPr/>
              <a:tblGrid>
                <a:gridCol w="4002259"/>
                <a:gridCol w="4002259"/>
              </a:tblGrid>
              <a:tr h="5289453">
                <a:tc>
                  <a:txBody>
                    <a:bodyPr/>
                    <a:lstStyle/>
                    <a:p>
                      <a:r>
                        <a:rPr kumimoji="0" lang="en-US" sz="2000" kern="1200" baseline="0" dirty="0" smtClean="0">
                          <a:solidFill>
                            <a:schemeClr val="tx1"/>
                          </a:solidFill>
                          <a:latin typeface="+mn-lt"/>
                          <a:ea typeface="+mn-ea"/>
                          <a:cs typeface="+mn-cs"/>
                        </a:rPr>
                        <a:t>These tasks have to be</a:t>
                      </a:r>
                    </a:p>
                    <a:p>
                      <a:r>
                        <a:rPr kumimoji="0" lang="en-US" sz="2000" kern="1200" baseline="0" dirty="0" err="1" smtClean="0">
                          <a:solidFill>
                            <a:schemeClr val="tx1"/>
                          </a:solidFill>
                          <a:latin typeface="+mn-lt"/>
                          <a:ea typeface="+mn-ea"/>
                          <a:cs typeface="+mn-cs"/>
                        </a:rPr>
                        <a:t>prioritised</a:t>
                      </a:r>
                      <a:r>
                        <a:rPr kumimoji="0" lang="en-US" sz="2000" kern="1200" baseline="0" dirty="0" smtClean="0">
                          <a:solidFill>
                            <a:schemeClr val="tx1"/>
                          </a:solidFill>
                          <a:latin typeface="+mn-lt"/>
                          <a:ea typeface="+mn-ea"/>
                          <a:cs typeface="+mn-cs"/>
                        </a:rPr>
                        <a:t> over everything.</a:t>
                      </a:r>
                      <a:endParaRPr kumimoji="0" lang="en-US" sz="2000" b="1" kern="1200" baseline="0" dirty="0" smtClean="0">
                        <a:solidFill>
                          <a:schemeClr val="tx1"/>
                        </a:solidFill>
                        <a:latin typeface="+mn-lt"/>
                        <a:ea typeface="+mn-ea"/>
                        <a:cs typeface="+mn-cs"/>
                      </a:endParaRPr>
                    </a:p>
                    <a:p>
                      <a:r>
                        <a:rPr kumimoji="0" lang="en-US" sz="2000" kern="1200" baseline="0" dirty="0" smtClean="0">
                          <a:solidFill>
                            <a:schemeClr val="tx1"/>
                          </a:solidFill>
                          <a:latin typeface="+mn-lt"/>
                          <a:ea typeface="+mn-ea"/>
                          <a:cs typeface="+mn-cs"/>
                        </a:rPr>
                        <a:t>You are ultimately responsible and therefore have to ensure that the tasks are carried out effectively and on time</a:t>
                      </a:r>
                    </a:p>
                    <a:p>
                      <a:endParaRPr kumimoji="0" lang="en-US" sz="2000" b="1" kern="1200" baseline="0" dirty="0" smtClean="0">
                        <a:solidFill>
                          <a:schemeClr val="tx1"/>
                        </a:solidFill>
                        <a:latin typeface="+mn-lt"/>
                        <a:ea typeface="+mn-ea"/>
                        <a:cs typeface="+mn-cs"/>
                      </a:endParaRPr>
                    </a:p>
                    <a:p>
                      <a:endParaRPr kumimoji="0" lang="en-US" sz="2000" b="1" kern="1200" baseline="0" dirty="0" smtClean="0">
                        <a:solidFill>
                          <a:schemeClr val="tx1"/>
                        </a:solidFill>
                        <a:latin typeface="+mn-lt"/>
                        <a:ea typeface="+mn-ea"/>
                        <a:cs typeface="+mn-cs"/>
                      </a:endParaRPr>
                    </a:p>
                    <a:p>
                      <a:endParaRPr kumimoji="0" lang="en-US" sz="2000" kern="1200" baseline="0" smtClean="0">
                        <a:solidFill>
                          <a:schemeClr val="tx1"/>
                        </a:solidFill>
                        <a:latin typeface="+mn-lt"/>
                        <a:ea typeface="+mn-ea"/>
                        <a:cs typeface="+mn-cs"/>
                      </a:endParaRPr>
                    </a:p>
                    <a:p>
                      <a:r>
                        <a:rPr kumimoji="0" lang="en-US" sz="2000" kern="1200" baseline="0" smtClean="0">
                          <a:solidFill>
                            <a:schemeClr val="tx1"/>
                          </a:solidFill>
                          <a:latin typeface="+mn-lt"/>
                          <a:ea typeface="+mn-ea"/>
                          <a:cs typeface="+mn-cs"/>
                        </a:rPr>
                        <a:t>These </a:t>
                      </a:r>
                      <a:r>
                        <a:rPr kumimoji="0" lang="en-US" sz="2000" kern="1200" baseline="0" dirty="0" smtClean="0">
                          <a:solidFill>
                            <a:schemeClr val="tx1"/>
                          </a:solidFill>
                          <a:latin typeface="+mn-lt"/>
                          <a:ea typeface="+mn-ea"/>
                          <a:cs typeface="+mn-cs"/>
                        </a:rPr>
                        <a:t>tasks require an urgent response but they are not important to your role. Because these are not important, you should avoid putting too</a:t>
                      </a:r>
                    </a:p>
                    <a:p>
                      <a:r>
                        <a:rPr kumimoji="0" lang="en-US" sz="2000" kern="1200" baseline="0" dirty="0" smtClean="0">
                          <a:solidFill>
                            <a:schemeClr val="tx1"/>
                          </a:solidFill>
                          <a:latin typeface="+mn-lt"/>
                          <a:ea typeface="+mn-ea"/>
                          <a:cs typeface="+mn-cs"/>
                        </a:rPr>
                        <a:t>much time into these tasks. </a:t>
                      </a:r>
                    </a:p>
                    <a:p>
                      <a:r>
                        <a:rPr kumimoji="0" lang="en-US" sz="2000" kern="1200" baseline="0" dirty="0" smtClean="0">
                          <a:solidFill>
                            <a:schemeClr val="tx1"/>
                          </a:solidFill>
                          <a:latin typeface="+mn-lt"/>
                          <a:ea typeface="+mn-ea"/>
                          <a:cs typeface="+mn-cs"/>
                        </a:rPr>
                        <a:t>response, it is better to delegate them to someone else</a:t>
                      </a:r>
                      <a:endParaRPr kumimoji="0" lang="en-US" sz="2000" b="1" kern="1200" baseline="0" dirty="0" smtClean="0">
                        <a:solidFill>
                          <a:schemeClr val="tx1"/>
                        </a:solidFill>
                        <a:latin typeface="+mn-lt"/>
                        <a:ea typeface="+mn-ea"/>
                        <a:cs typeface="+mn-cs"/>
                      </a:endParaRPr>
                    </a:p>
                    <a:p>
                      <a:pPr algn="ctr"/>
                      <a:endParaRPr kumimoji="0" lang="en-US" sz="2800" b="1" kern="1200" baseline="0" dirty="0" smtClean="0">
                        <a:solidFill>
                          <a:srgbClr val="FF0000"/>
                        </a:solidFill>
                        <a:latin typeface="+mn-lt"/>
                        <a:ea typeface="+mn-ea"/>
                        <a:cs typeface="+mn-cs"/>
                      </a:endParaRPr>
                    </a:p>
                    <a:p>
                      <a:pPr algn="ctr"/>
                      <a:endParaRPr kumimoji="0" lang="en-US" sz="2800" b="1" kern="1200" baseline="0" dirty="0" smtClean="0">
                        <a:solidFill>
                          <a:srgbClr val="FF0000"/>
                        </a:solidFill>
                        <a:latin typeface="+mn-lt"/>
                        <a:ea typeface="+mn-ea"/>
                        <a:cs typeface="+mn-cs"/>
                      </a:endParaRPr>
                    </a:p>
                    <a:p>
                      <a:pPr algn="ctr"/>
                      <a:endParaRPr lang="en-US" sz="2800" dirty="0">
                        <a:solidFill>
                          <a:schemeClr val="bg2">
                            <a:lumMod val="5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n-US" sz="1800" kern="1200" baseline="0" dirty="0" smtClean="0">
                          <a:solidFill>
                            <a:schemeClr val="tx1"/>
                          </a:solidFill>
                          <a:latin typeface="+mn-lt"/>
                          <a:ea typeface="+mn-ea"/>
                          <a:cs typeface="+mn-cs"/>
                        </a:rPr>
                        <a:t>These tasks are not priorities, but you would usually want to do them yourself because they</a:t>
                      </a:r>
                    </a:p>
                    <a:p>
                      <a:r>
                        <a:rPr kumimoji="0" lang="en-US" sz="1800" kern="1200" baseline="0" dirty="0" smtClean="0">
                          <a:solidFill>
                            <a:schemeClr val="tx1"/>
                          </a:solidFill>
                          <a:latin typeface="+mn-lt"/>
                          <a:ea typeface="+mn-ea"/>
                          <a:cs typeface="+mn-cs"/>
                        </a:rPr>
                        <a:t>are important. Because they are important it is a good idea not to leave them too late, otherwise they will become a priority 1 task.</a:t>
                      </a:r>
                      <a:endParaRPr lang="en-US" sz="2800" dirty="0" smtClean="0"/>
                    </a:p>
                    <a:p>
                      <a:endParaRPr lang="en-US" sz="2800" dirty="0" smtClean="0"/>
                    </a:p>
                    <a:p>
                      <a:endParaRPr kumimoji="0" lang="en-US" sz="2800" b="1" kern="1200" baseline="0" dirty="0" smtClean="0">
                        <a:solidFill>
                          <a:srgbClr val="FF0000"/>
                        </a:solidFill>
                        <a:latin typeface="+mn-lt"/>
                        <a:ea typeface="+mn-ea"/>
                        <a:cs typeface="+mn-cs"/>
                      </a:endParaRPr>
                    </a:p>
                    <a:p>
                      <a:r>
                        <a:rPr kumimoji="0" lang="en-US" sz="1800" kern="1200" baseline="0" dirty="0" smtClean="0">
                          <a:solidFill>
                            <a:schemeClr val="tx1"/>
                          </a:solidFill>
                          <a:latin typeface="+mn-lt"/>
                          <a:ea typeface="+mn-ea"/>
                          <a:cs typeface="+mn-cs"/>
                        </a:rPr>
                        <a:t>You should</a:t>
                      </a:r>
                    </a:p>
                    <a:p>
                      <a:r>
                        <a:rPr kumimoji="0" lang="en-US" sz="1800" kern="1200" baseline="0" dirty="0" smtClean="0">
                          <a:solidFill>
                            <a:schemeClr val="tx1"/>
                          </a:solidFill>
                          <a:latin typeface="+mn-lt"/>
                          <a:ea typeface="+mn-ea"/>
                          <a:cs typeface="+mn-cs"/>
                        </a:rPr>
                        <a:t>ask yourself whether you need to do these tasks at all. Such tasks are distractions and are not a good use of your time, so delegate where</a:t>
                      </a:r>
                    </a:p>
                    <a:p>
                      <a:r>
                        <a:rPr kumimoji="0" lang="en-US" sz="1800" kern="1200" baseline="0" dirty="0" smtClean="0">
                          <a:solidFill>
                            <a:schemeClr val="tx1"/>
                          </a:solidFill>
                          <a:latin typeface="+mn-lt"/>
                          <a:ea typeface="+mn-ea"/>
                          <a:cs typeface="+mn-cs"/>
                        </a:rPr>
                        <a:t>appropriate.</a:t>
                      </a:r>
                      <a:endParaRPr lang="en-US" sz="2800" dirty="0" smtClean="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Title 2"/>
          <p:cNvSpPr>
            <a:spLocks noGrp="1"/>
          </p:cNvSpPr>
          <p:nvPr>
            <p:ph type="title"/>
          </p:nvPr>
        </p:nvSpPr>
        <p:spPr>
          <a:xfrm>
            <a:off x="457200" y="274638"/>
            <a:ext cx="8229600" cy="45719"/>
          </a:xfrm>
        </p:spPr>
        <p:txBody>
          <a:bodyPr>
            <a:normAutofit fontScale="90000"/>
          </a:bodyPr>
          <a:lstStyle/>
          <a:p>
            <a:endParaRPr lang="en-US" dirty="0"/>
          </a:p>
        </p:txBody>
      </p:sp>
      <p:cxnSp>
        <p:nvCxnSpPr>
          <p:cNvPr id="7" name="Straight Connector 6"/>
          <p:cNvCxnSpPr/>
          <p:nvPr/>
        </p:nvCxnSpPr>
        <p:spPr>
          <a:xfrm>
            <a:off x="457200" y="3352800"/>
            <a:ext cx="8077200" cy="762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31</TotalTime>
  <Words>383</Words>
  <Application>Microsoft Office PowerPoint</Application>
  <PresentationFormat>On-screen Show (4:3)</PresentationFormat>
  <Paragraphs>53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TIME MANAGEMENT</vt:lpstr>
      <vt:lpstr>Slide 2</vt:lpstr>
      <vt:lpstr>Slide 3</vt:lpstr>
      <vt:lpstr>Slide 4</vt:lpstr>
      <vt:lpstr>“Time management” refers to the way that you organize and plan how long you spend on specific activities.</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 MANAGEMENT</dc:title>
  <dc:creator>DIET</dc:creator>
  <cp:lastModifiedBy>DIET</cp:lastModifiedBy>
  <cp:revision>4</cp:revision>
  <dcterms:created xsi:type="dcterms:W3CDTF">2019-01-17T03:49:02Z</dcterms:created>
  <dcterms:modified xsi:type="dcterms:W3CDTF">2019-01-17T04:20:43Z</dcterms:modified>
</cp:coreProperties>
</file>